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2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8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6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7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5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0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07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05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9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83A2-16AC-46C5-A05A-5AD10854E3E2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7D67-62B9-48F6-A8D5-C1BE6E4DE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0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264696" cy="136815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UNIONE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bg1"/>
                </a:solidFill>
              </a:rPr>
              <a:t>EUROPEA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4032448" cy="432048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Riferimenti storici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052736"/>
            <a:ext cx="6192688" cy="25503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Il primo organismo simile all’attuale Europa fu l'Impero romano. Esempi successivi includono l'Impero dei Franchi di Carlo Magno e l'unione doganale che si venne a creare sotto il dominio di Napoleone dopo l'anno 1800.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472608" cy="273630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03307" y="6260705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Impero di </a:t>
            </a:r>
            <a:r>
              <a:rPr lang="it-IT" sz="1400" dirty="0"/>
              <a:t>C</a:t>
            </a:r>
            <a:r>
              <a:rPr lang="it-IT" sz="1400" dirty="0" smtClean="0"/>
              <a:t>arlo Magno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8334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548680"/>
            <a:ext cx="6768752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L'Unione europea è un'organizzazione politica ed economica sovranazionale che comprende 28 Stati membri. Nasce con il nome di </a:t>
            </a:r>
            <a:r>
              <a:rPr lang="it-IT" sz="2400" b="1" dirty="0" smtClean="0">
                <a:solidFill>
                  <a:srgbClr val="C00000"/>
                </a:solidFill>
              </a:rPr>
              <a:t>CECA</a:t>
            </a:r>
            <a:r>
              <a:rPr lang="it-IT" sz="2400" dirty="0" smtClean="0"/>
              <a:t> (Comunità europea del carbone e dell’acciaio) col Trattato di Parigi del 18 aprile </a:t>
            </a:r>
            <a:r>
              <a:rPr lang="it-IT" sz="2400" dirty="0" smtClean="0">
                <a:solidFill>
                  <a:srgbClr val="C00000"/>
                </a:solidFill>
              </a:rPr>
              <a:t>1951</a:t>
            </a:r>
            <a:r>
              <a:rPr lang="it-IT" sz="2400" dirty="0" smtClean="0"/>
              <a:t> per contribuire all'espansione economica e per superare le divisioni tra Stati ex nemici della Seconda guerra mondiale.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89987"/>
            <a:ext cx="3827096" cy="29341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0" y="4149080"/>
            <a:ext cx="353874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548681"/>
            <a:ext cx="3672408" cy="38867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 smtClean="0"/>
              <a:t>Nel </a:t>
            </a:r>
            <a:r>
              <a:rPr lang="it-IT" sz="2400" dirty="0" smtClean="0">
                <a:solidFill>
                  <a:srgbClr val="C00000"/>
                </a:solidFill>
              </a:rPr>
              <a:t>1957</a:t>
            </a:r>
            <a:r>
              <a:rPr lang="it-IT" sz="2400" dirty="0" smtClean="0"/>
              <a:t>, con il Trattato di Roma, i sei membri fondatori della CECA (Belgio, Francia, Germania, Italia, Lussemburgo e Paesi Bassi) istituirono la Comunità economica europea (</a:t>
            </a:r>
            <a:r>
              <a:rPr lang="it-IT" sz="2400" b="1" dirty="0" smtClean="0">
                <a:solidFill>
                  <a:srgbClr val="C00000"/>
                </a:solidFill>
              </a:rPr>
              <a:t>CEE</a:t>
            </a:r>
            <a:r>
              <a:rPr lang="it-IT" sz="2400" dirty="0" smtClean="0"/>
              <a:t>) o «mercato comune». La CEE aveva nei suoi obiettivi l'unione economica dei suoi membri fino a portare ad un'eventuale unione politica. 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240757" cy="21035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88024" y="3978651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Essa restò in vigore fino al Trattato di Lisbona (1° dicembre 2009) che la soppresse formalmente.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993"/>
            <a:ext cx="3295481" cy="17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764704"/>
            <a:ext cx="669674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L’1 gennaio 1973 la Danimarca, l’Irlanda e il Regno Unito entrarono a far parte dell’unione e il numero degli stati membri sale a nove. Nel 1981 la Grecia diventò il decimo membro e cinque anni dopo anche il Portogallo e la Spagna. 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4608934" cy="34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Nel 1985 entra in vigore l’area di libera  circolazione con il trattato di Schengen e i cittadini europei possono spostarsi liberamente senza controlli </a:t>
            </a:r>
            <a:r>
              <a:rPr lang="it-IT" smtClean="0"/>
              <a:t>alle frontiere.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059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83568" y="404664"/>
            <a:ext cx="3888432" cy="21242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Il 9 novembre 1989 viene abbattuto il muro di Berlino, simbolo della guerra fredda, e si riunificò la Germania. In seguito a questo evento i cittadini europei si sentirono più vicini.</a:t>
            </a:r>
          </a:p>
        </p:txBody>
      </p:sp>
    </p:spTree>
    <p:extLst>
      <p:ext uri="{BB962C8B-B14F-4D97-AF65-F5344CB8AC3E}">
        <p14:creationId xmlns:p14="http://schemas.microsoft.com/office/powerpoint/2010/main" val="227546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Nel 1993 entrò in vigore il </a:t>
            </a:r>
            <a:r>
              <a:rPr lang="it-IT" sz="2400" dirty="0" smtClean="0">
                <a:solidFill>
                  <a:srgbClr val="C00000"/>
                </a:solidFill>
              </a:rPr>
              <a:t>Trattato di Maastricht </a:t>
            </a:r>
            <a:r>
              <a:rPr lang="it-IT" sz="2400" dirty="0" smtClean="0"/>
              <a:t>(Paesi Bassi) firmano nel 1992 dai dodici paesi membri. Esso definisce i cosiddetti tre pilastri dell’Unione Europea:</a:t>
            </a:r>
          </a:p>
          <a:p>
            <a:r>
              <a:rPr lang="it-IT" sz="2400" dirty="0" smtClean="0"/>
              <a:t>Comunità europea (</a:t>
            </a:r>
            <a:r>
              <a:rPr lang="it-IT" sz="2400" dirty="0"/>
              <a:t>m</a:t>
            </a:r>
            <a:r>
              <a:rPr lang="it-IT" sz="2400" dirty="0" smtClean="0"/>
              <a:t>ercato comune europeo e unione monetaria)</a:t>
            </a:r>
          </a:p>
          <a:p>
            <a:r>
              <a:rPr lang="it-IT" sz="2400" dirty="0" smtClean="0"/>
              <a:t>Politica estera e di sicurezza comune</a:t>
            </a:r>
          </a:p>
          <a:p>
            <a:r>
              <a:rPr lang="it-IT" sz="2400" dirty="0" smtClean="0"/>
              <a:t>Cooperazione giudiziaria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5" y="3356992"/>
            <a:ext cx="4295214" cy="28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6925"/>
            <a:ext cx="3209396" cy="21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265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333</Words>
  <Application>Microsoft Office PowerPoint</Application>
  <PresentationFormat>Presentazione su schermo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UNIONE EUROPEA</vt:lpstr>
      <vt:lpstr>Riferimenti storici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UNIONE EUROPEA</dc:title>
  <dc:creator>alunno4</dc:creator>
  <cp:lastModifiedBy>alunno4</cp:lastModifiedBy>
  <cp:revision>13</cp:revision>
  <dcterms:created xsi:type="dcterms:W3CDTF">2019-11-28T14:01:10Z</dcterms:created>
  <dcterms:modified xsi:type="dcterms:W3CDTF">2019-11-28T15:48:33Z</dcterms:modified>
</cp:coreProperties>
</file>